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2"/>
  </p:notesMasterIdLst>
  <p:sldIdLst>
    <p:sldId id="256" r:id="rId2"/>
    <p:sldId id="257" r:id="rId3"/>
    <p:sldId id="261" r:id="rId4"/>
    <p:sldId id="269" r:id="rId5"/>
    <p:sldId id="275" r:id="rId6"/>
    <p:sldId id="260" r:id="rId7"/>
    <p:sldId id="259" r:id="rId8"/>
    <p:sldId id="279" r:id="rId9"/>
    <p:sldId id="280" r:id="rId10"/>
    <p:sldId id="277" r:id="rId11"/>
    <p:sldId id="282" r:id="rId12"/>
    <p:sldId id="283" r:id="rId13"/>
    <p:sldId id="263" r:id="rId14"/>
    <p:sldId id="264" r:id="rId15"/>
    <p:sldId id="267" r:id="rId16"/>
    <p:sldId id="281" r:id="rId17"/>
    <p:sldId id="276" r:id="rId18"/>
    <p:sldId id="272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8" autoAdjust="0"/>
    <p:restoredTop sz="94660"/>
  </p:normalViewPr>
  <p:slideViewPr>
    <p:cSldViewPr>
      <p:cViewPr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2E241A-898A-4294-8D4B-4F484B740169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088BB3-B42C-4137-937C-595A7E8B1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FF260E-4B74-4976-90F4-7B8F4D7CBF1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E7DF17-B528-4A31-B26E-A1CE370317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26DC81-FE98-49B7-92FA-8D75373DDC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C07FE7-ADD6-47D5-BDEB-FE3D0FEA174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974ED1-FB90-4F7B-A892-B6B2C7ACA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26B743-44D1-4E34-B6E5-9A7FCD70E8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996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996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A4CAC6-070A-491B-BF98-1CEE395D4EA0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FE6F5D4-8BD4-419F-BEA2-2BC49BBD6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086BB-0B73-4F3C-B6B8-2A8D3FE28B40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6168B-8CD7-4988-83A7-E96CC7277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00991-5235-4269-94AB-AC7FC70B6611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9B261-839B-41CA-9245-AED7B790A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8ADC2-8E49-4490-A8D0-B0BF6E3703E4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91EC3-69E0-4337-8A1D-9D10FCC8D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8389A-6EFD-471F-A6E4-FF5DBC5D8873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64192-E6E5-4E64-B606-803C7DE63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8DD92-08B0-456E-B5A5-39EEB7F4330C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F4650-4FC9-4610-81E3-C2E49EF12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81B58-4140-4EDE-AE4E-EC276830607B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88208-2E2A-41E5-B51A-96B5F1B04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7F32-15F1-46C7-93FE-EA3D1F45C60F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93D6B-1248-40CE-B0FA-6EF7DC4AB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B47F5-6803-403F-A3D1-2D79CB8FD16E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83C3-AB4C-418C-8F23-1AC73D0D1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68F81-4E14-4998-96FB-1417C5D19B7A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ED2F5-D418-455A-AEB0-E73634D3A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0F9CF-4415-41C0-9ECD-31B982FA07C9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A0316-5117-458F-8A5F-D275FF5BE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878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8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0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1880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0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0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0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0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0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0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0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2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2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2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2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2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2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2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2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2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2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3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3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3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3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3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3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3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3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3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3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4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4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4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4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4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4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4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4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4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4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5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5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5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5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5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5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5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5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5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5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6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6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6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6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6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6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6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6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6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6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7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7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7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7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7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7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7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7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7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7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0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0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0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0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0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0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0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0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0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0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1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1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1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1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1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1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1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1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1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1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2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2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2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2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2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2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2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2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2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2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3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3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3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3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3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3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93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893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893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FCB488E-BDE6-4EA0-B5A9-D7F515AD669B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11893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94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BCFF60C0-20A6-46A2-9AF1-71BEC997E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894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49" r:id="rId2"/>
    <p:sldLayoutId id="2147483748" r:id="rId3"/>
    <p:sldLayoutId id="2147483747" r:id="rId4"/>
    <p:sldLayoutId id="2147483746" r:id="rId5"/>
    <p:sldLayoutId id="2147483745" r:id="rId6"/>
    <p:sldLayoutId id="2147483744" r:id="rId7"/>
    <p:sldLayoutId id="2147483743" r:id="rId8"/>
    <p:sldLayoutId id="2147483742" r:id="rId9"/>
    <p:sldLayoutId id="2147483741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288" y="0"/>
            <a:ext cx="8062912" cy="1752600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6600">
                <a:solidFill>
                  <a:srgbClr val="898989"/>
                </a:solidFill>
              </a:rPr>
              <a:t>Казанский собор.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23963"/>
            <a:ext cx="7704138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>Внутреннее убранство Казанского Собора.</a:t>
            </a:r>
          </a:p>
        </p:txBody>
      </p:sp>
      <p:pic>
        <p:nvPicPr>
          <p:cNvPr id="24578" name="fancybox-img" descr="&amp;Gcy;&amp;rcy;&amp;ocy;&amp;bcy;&amp;ncy;&amp;icy;&amp;tscy;&amp;acy; &amp;gcy;&amp;iecy;&amp;ncy;&amp;iecy;&amp;rcy;&amp;acy;&amp;lcy;-&amp;fcy;&amp;iecy;&amp;lcy;&amp;softcy;&amp;dcy;&amp;mcy;&amp;acy;&amp;rcy;&amp;shcy;&amp;acy;&amp;lcy;&amp;acy; &amp;Mcy;. &amp;Icy;. &amp;Kcy;&amp;ucy;&amp;tcy;&amp;ucy;&amp;zcy;&amp;ocy;&amp;v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341438"/>
            <a:ext cx="6840537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fancybox-img" descr="&amp;Icy;&amp;ncy;&amp;tcy;&amp;iecy;&amp;rcy;&amp;softcy;&amp;iecy;&amp;rcy; &amp;Kcy;&amp;acy;&amp;zcy;&amp;acy;&amp;ncy;&amp;scy;&amp;kcy;&amp;ocy;&amp;gcy;&amp;ocy; &amp;scy;&amp;ocy;&amp;bcy;&amp;ocy;&amp;rcy;&amp;acy;. &amp;TScy;&amp;iecy;&amp;ncy;&amp;tcy;&amp;rcy;&amp;acy;&amp;lcy;&amp;softcy;&amp;ncy;&amp;acy;&amp;yacy; &amp;chcy;&amp;acy;&amp;scy;&amp;tcy;&amp;softcy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341438"/>
            <a:ext cx="727392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foto-0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1412875"/>
            <a:ext cx="7129463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Прямоугольник 7"/>
          <p:cNvSpPr>
            <a:spLocks noChangeArrowheads="1"/>
          </p:cNvSpPr>
          <p:nvPr/>
        </p:nvSpPr>
        <p:spPr bwMode="auto">
          <a:xfrm>
            <a:off x="179388" y="6237288"/>
            <a:ext cx="874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Это одно из выдающихся достижений русского зодчества эпохи классицизма.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1812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725" y="260350"/>
            <a:ext cx="2884488" cy="532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5368" name="Picture 8" descr="kutu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60350"/>
            <a:ext cx="3313113" cy="532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6627" name="Text Box 10"/>
          <p:cNvSpPr txBox="1">
            <a:spLocks noChangeArrowheads="1"/>
          </p:cNvSpPr>
          <p:nvPr/>
        </p:nvSpPr>
        <p:spPr bwMode="auto">
          <a:xfrm>
            <a:off x="684213" y="5876925"/>
            <a:ext cx="36004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Михаил Илларионович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КУТУЗОВ</a:t>
            </a:r>
          </a:p>
        </p:txBody>
      </p:sp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5076825" y="5734050"/>
            <a:ext cx="3816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Михаил Богданович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БАРКЛАЙ-ДЕ-ТОЛЛИ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bark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19700" y="333375"/>
            <a:ext cx="3609975" cy="4814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pic>
        <p:nvPicPr>
          <p:cNvPr id="16393" name="Picture 9" descr="kutuzo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850" y="333375"/>
            <a:ext cx="3619500" cy="482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23850" y="5445125"/>
            <a:ext cx="37433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Памятник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М.И. КУТУЗОВУ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364163" y="5445125"/>
            <a:ext cx="33115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Памятник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М.Б. БАРКЛАЮ-ДЕ-ТОЛЛИ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Сердце Кутузова утеряно…</a:t>
            </a:r>
          </a:p>
        </p:txBody>
      </p:sp>
      <p:pic>
        <p:nvPicPr>
          <p:cNvPr id="32770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484313"/>
            <a:ext cx="6137275" cy="4695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…и снова «найдено»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412875"/>
            <a:ext cx="6076950" cy="4648200"/>
          </a:xfrm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1412875"/>
            <a:ext cx="10572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Не </a:t>
            </a:r>
            <a:r>
              <a:rPr lang="ru-RU" dirty="0" smtClean="0"/>
              <a:t>легенда, </a:t>
            </a:r>
            <a:r>
              <a:rPr lang="ru-RU" dirty="0"/>
              <a:t>но интересно.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196752"/>
            <a:ext cx="5586413" cy="3119437"/>
          </a:xfr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196975"/>
            <a:ext cx="2376488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221163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s55.radikal.ru/i148/0811/57/e2fa21ef6c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275384" y="3349352"/>
            <a:ext cx="120015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5533" y="548680"/>
            <a:ext cx="3573462" cy="5545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4606925" y="311150"/>
            <a:ext cx="437515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>
                <a:latin typeface="Calibri" pitchFamily="34" charset="0"/>
              </a:rPr>
              <a:t>Сейчас Казанский собор вновь передан в ведение   православной   церкви,  в   нем</a:t>
            </a:r>
          </a:p>
          <a:p>
            <a:pPr>
              <a:lnSpc>
                <a:spcPct val="150000"/>
              </a:lnSpc>
            </a:pPr>
            <a:r>
              <a:rPr lang="ru-RU" sz="1600">
                <a:latin typeface="Calibri" pitchFamily="34" charset="0"/>
              </a:rPr>
              <a:t>остались   реликвии,  посвящённые                 Отечественной  войне  1812 года  и  гробница</a:t>
            </a:r>
          </a:p>
          <a:p>
            <a:pPr>
              <a:lnSpc>
                <a:spcPct val="150000"/>
              </a:lnSpc>
            </a:pPr>
            <a:r>
              <a:rPr lang="ru-RU" sz="1600">
                <a:latin typeface="Calibri" pitchFamily="34" charset="0"/>
              </a:rPr>
              <a:t>М. И.Кутузова, который похоронен в храме на  том самом   месте,  где  он  молился о ниспослании победы над Наполеоном.</a:t>
            </a:r>
          </a:p>
          <a:p>
            <a:pPr>
              <a:lnSpc>
                <a:spcPct val="150000"/>
              </a:lnSpc>
            </a:pPr>
            <a:endParaRPr lang="ru-RU" sz="160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>
                <a:latin typeface="Calibri" pitchFamily="34" charset="0"/>
              </a:rPr>
              <a:t>В 1999 году указом Святейшего Патриарха Алексия II Казанскому  собору был возвращён   статус   кафедрального  собора. Это один  из   самых  популярных и значительных храмов Петербурга, где часто проходят службы с участием высших чинов церковной иерархии.</a:t>
            </a:r>
          </a:p>
          <a:p>
            <a:pPr>
              <a:lnSpc>
                <a:spcPct val="150000"/>
              </a:lnSpc>
            </a:pPr>
            <a:endParaRPr lang="ru-RU" sz="16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Наша деятельность.</a:t>
            </a:r>
          </a:p>
        </p:txBody>
      </p:sp>
      <p:pic>
        <p:nvPicPr>
          <p:cNvPr id="37890" name="Picture 3" descr="Фото0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2395538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Фото06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125538"/>
            <a:ext cx="21907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Фото06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196975"/>
            <a:ext cx="32416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Фото06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789363"/>
            <a:ext cx="21780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Фото06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4221163"/>
            <a:ext cx="3313112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79388" y="4581525"/>
            <a:ext cx="2736850" cy="2052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Вопросы.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268760"/>
            <a:ext cx="8507413" cy="4968552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Calibri" pitchFamily="34" charset="0"/>
              <a:buAutoNum type="arabicPeriod"/>
              <a:defRPr/>
            </a:pPr>
            <a:r>
              <a:rPr lang="ru-RU" sz="2000" dirty="0" smtClean="0"/>
              <a:t>Какой рекорд поставил Казанский собор в 19 веке?</a:t>
            </a:r>
          </a:p>
          <a:p>
            <a:pPr marL="609600" indent="-609600" eaLnBrk="1" hangingPunct="1">
              <a:buFont typeface="Calibri" pitchFamily="34" charset="0"/>
              <a:buAutoNum type="arabicPeriod"/>
              <a:defRPr/>
            </a:pPr>
            <a:endParaRPr lang="ru-RU" sz="2000" dirty="0" smtClean="0"/>
          </a:p>
          <a:p>
            <a:pPr marL="609600" indent="-609600" eaLnBrk="1" hangingPunct="1">
              <a:buFont typeface="Calibri" pitchFamily="34" charset="0"/>
              <a:buAutoNum type="arabicPeriod"/>
              <a:defRPr/>
            </a:pPr>
            <a:r>
              <a:rPr lang="ru-RU" sz="2000" dirty="0" smtClean="0"/>
              <a:t>Кто является архитектором  Казанского собора?</a:t>
            </a:r>
          </a:p>
          <a:p>
            <a:pPr marL="609600" indent="-609600" eaLnBrk="1" hangingPunct="1">
              <a:buFont typeface="Calibri" pitchFamily="34" charset="0"/>
              <a:buAutoNum type="arabicPeriod"/>
              <a:defRPr/>
            </a:pPr>
            <a:endParaRPr lang="ru-RU" sz="2000" dirty="0" smtClean="0"/>
          </a:p>
          <a:p>
            <a:pPr marL="609600" indent="-609600" eaLnBrk="1" hangingPunct="1">
              <a:buFont typeface="Calibri" pitchFamily="34" charset="0"/>
              <a:buAutoNum type="arabicPeriod"/>
              <a:defRPr/>
            </a:pPr>
            <a:r>
              <a:rPr lang="ru-RU" sz="2000" dirty="0" smtClean="0"/>
              <a:t>Сколько примерно весит  каждая колонна?</a:t>
            </a:r>
          </a:p>
          <a:p>
            <a:pPr marL="609600" indent="-609600" eaLnBrk="1" hangingPunct="1">
              <a:buFont typeface="Calibri" pitchFamily="34" charset="0"/>
              <a:buAutoNum type="arabicPeriod"/>
              <a:defRPr/>
            </a:pPr>
            <a:endParaRPr lang="ru-RU" sz="2000" dirty="0" smtClean="0"/>
          </a:p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ru-RU" sz="2000" dirty="0" smtClean="0"/>
              <a:t>Почему Казанский собор так назван?</a:t>
            </a:r>
          </a:p>
          <a:p>
            <a:pPr marL="609600" indent="-609600" eaLnBrk="1" hangingPunct="1">
              <a:buFont typeface="+mj-lt"/>
              <a:buAutoNum type="arabicPeriod"/>
              <a:defRPr/>
            </a:pPr>
            <a:endParaRPr lang="ru-RU" sz="2000" dirty="0" smtClean="0"/>
          </a:p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ru-RU" sz="2000" dirty="0" smtClean="0"/>
              <a:t>Почему Казанский собор является военным памятником?</a:t>
            </a:r>
          </a:p>
          <a:p>
            <a:pPr marL="609600" indent="-609600" eaLnBrk="1" hangingPunct="1">
              <a:buNone/>
              <a:defRPr/>
            </a:pPr>
            <a:r>
              <a:rPr lang="ru-RU" sz="2000" dirty="0" smtClean="0"/>
              <a:t>                                                     </a:t>
            </a:r>
          </a:p>
          <a:p>
            <a:pPr marL="609600" indent="-609600" eaLnBrk="1" hangingPunct="1">
              <a:buFont typeface="+mj-lt"/>
              <a:buAutoNum type="arabicPeriod"/>
              <a:defRPr/>
            </a:pPr>
            <a:endParaRPr lang="ru-RU" sz="2000" dirty="0" smtClean="0"/>
          </a:p>
          <a:p>
            <a:pPr marL="609600" indent="-609600" eaLnBrk="1" hangingPunct="1">
              <a:buNone/>
              <a:defRPr/>
            </a:pPr>
            <a:r>
              <a:rPr lang="ru-RU" sz="2000" dirty="0" smtClean="0"/>
              <a:t>6.     Что связывает Казанский собор и фельдмаршала Кутузова?</a:t>
            </a:r>
          </a:p>
          <a:p>
            <a:pPr marL="609600" indent="-609600" eaLnBrk="1" hangingPunct="1">
              <a:buFont typeface="+mj-lt"/>
              <a:buAutoNum type="arabicPeriod"/>
              <a:defRPr/>
            </a:pPr>
            <a:endParaRPr lang="ru-RU" sz="2400" dirty="0" smtClean="0"/>
          </a:p>
          <a:p>
            <a:pPr marL="609600" indent="-609600" eaLnBrk="1" hangingPunct="1">
              <a:buFont typeface="+mj-lt"/>
              <a:buAutoNum type="arabicPeriod"/>
              <a:defRPr/>
            </a:pPr>
            <a:endParaRPr lang="ru-RU" sz="2400" dirty="0" smtClean="0"/>
          </a:p>
          <a:p>
            <a:pPr marL="609600" indent="-609600" eaLnBrk="1" hangingPunct="1">
              <a:buNone/>
              <a:defRPr/>
            </a:pPr>
            <a:endParaRPr lang="ru-RU" sz="2400" dirty="0" smtClean="0"/>
          </a:p>
          <a:p>
            <a:pPr marL="609600" indent="-609600" eaLnBrk="1" hangingPunct="1">
              <a:buNone/>
              <a:defRPr/>
            </a:pPr>
            <a:endParaRPr lang="ru-RU" sz="2400" dirty="0" smtClean="0"/>
          </a:p>
          <a:p>
            <a:pPr marL="609600" indent="-609600" eaLnBrk="1" hangingPunct="1">
              <a:buNone/>
              <a:defRPr/>
            </a:pP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5679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Стал самым высоким собором (высота 72 метра).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76872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А.Н.Воронихин.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996952"/>
            <a:ext cx="2412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Около 30 тонн.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717032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его месте хранилась икона Казанской Божией Матери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509120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50912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Его история тесно связана с Отечественной войной 1812 г.</a:t>
            </a:r>
          </a:p>
          <a:p>
            <a:r>
              <a:rPr lang="ru-RU" sz="2000" dirty="0" smtClean="0"/>
              <a:t> В соборе хранятся военные трофеи.  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5949280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Он там </a:t>
            </a:r>
            <a:r>
              <a:rPr lang="ru-RU" sz="2000" b="1" i="1" dirty="0" smtClean="0"/>
              <a:t>похоронен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260350"/>
            <a:ext cx="8642350" cy="63373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     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		   Презентацию подготовили: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			    Рыжов Василий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              </a:t>
            </a:r>
            <a:r>
              <a:rPr lang="ru-RU" dirty="0" err="1" smtClean="0"/>
              <a:t>Кутилов</a:t>
            </a:r>
            <a:r>
              <a:rPr lang="ru-RU" dirty="0" smtClean="0"/>
              <a:t> Александр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>Где же был возведен казанский собор?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1773238"/>
            <a:ext cx="5524500" cy="4200525"/>
          </a:xfrm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273050" y="1652588"/>
            <a:ext cx="30749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i="1">
                <a:latin typeface="Calibri" pitchFamily="34" charset="0"/>
                <a:cs typeface="Times New Roman" pitchFamily="18" charset="0"/>
              </a:rPr>
              <a:t>1.Казанский собор прекрасно виден с Невского проспекта. </a:t>
            </a:r>
          </a:p>
          <a:p>
            <a:r>
              <a:rPr lang="ru-RU" sz="2400" b="1" i="1">
                <a:latin typeface="Calibri" pitchFamily="34" charset="0"/>
                <a:cs typeface="Times New Roman" pitchFamily="18" charset="0"/>
              </a:rPr>
              <a:t>Собор находится возле пересечения Невского проспекта и канала Грибоедова, в двух шагах от станции метро "Гостиный двор" (выход на канал Грибоедова). </a:t>
            </a:r>
            <a:endParaRPr lang="ru-RU" sz="24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993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6000" smtClean="0"/>
              <a:t>           Конец.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6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z="6000" dirty="0" smtClean="0"/>
              <a:t>Спасибо за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Икона Казанской Божьей матери.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00213"/>
            <a:ext cx="4159250" cy="4897437"/>
          </a:xfrm>
        </p:spPr>
      </p:pic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5292725" y="1484313"/>
            <a:ext cx="34559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Эта Чудотворная икона с  самого основания династии   Романовых   считалась   иконою, охраняющей  царствующий  дом.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>Казанский собор - самый большой храм начала XIX века:</a:t>
            </a:r>
          </a:p>
        </p:txBody>
      </p:sp>
      <p:pic>
        <p:nvPicPr>
          <p:cNvPr id="16386" name="Picture 2" descr="http://img-fotki.yandex.ru/get/4609/118715234.70/0_590df_cf73923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89138"/>
            <a:ext cx="4699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ttp://www.nasledie-rus.ru/img/600000/601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844675"/>
            <a:ext cx="2820987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>Конкурс  на лучшие чертежи нового казанского собора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323850" y="2060575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mtClean="0"/>
              <a:t>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smtClean="0"/>
              <a:t>А.Н.Воронихин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smtClean="0"/>
              <a:t>                        П.Гонзаго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smtClean="0"/>
              <a:t>                                         Ч.Камерон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smtClean="0"/>
              <a:t>                                                     Тома де Томон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1895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nado.znate.ru/images/ukbase_2_536017735_11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0438" y="3573463"/>
            <a:ext cx="18335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://sir35.narod.ru/Lerman/Site_Zodchie/P1000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781300"/>
            <a:ext cx="20796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pics.livejournal.com/mlle_anais/pic/000a2q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0650" y="1844675"/>
            <a:ext cx="20796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>Теперь мы расскажем про основателя.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412875"/>
            <a:ext cx="4051300" cy="5229225"/>
          </a:xfrm>
        </p:spPr>
      </p:pic>
      <p:sp>
        <p:nvSpPr>
          <p:cNvPr id="6" name="Прямоугольник 5"/>
          <p:cNvSpPr/>
          <p:nvPr/>
        </p:nvSpPr>
        <p:spPr>
          <a:xfrm>
            <a:off x="179388" y="2565400"/>
            <a:ext cx="4032250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Проект собора создал  русский архитектор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Андрей Никифорович ВОРОНИХИН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196975"/>
            <a:ext cx="5495925" cy="3662363"/>
          </a:xfrm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684213" y="5876925"/>
            <a:ext cx="8135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260350"/>
            <a:ext cx="792003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Главная отличительная деталь архитектуры собора –огромная </a:t>
            </a: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колоннада</a:t>
            </a:r>
            <a:r>
              <a:rPr lang="ru-RU" sz="2400" dirty="0">
                <a:latin typeface="+mn-lt"/>
              </a:rPr>
              <a:t>, образующая дугу.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5013325"/>
            <a:ext cx="81359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Она составлена из </a:t>
            </a: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96</a:t>
            </a:r>
            <a:r>
              <a:rPr lang="ru-RU" sz="2400" dirty="0">
                <a:latin typeface="+mn-lt"/>
              </a:rPr>
              <a:t> колонн, поставленных в четыре ряда</a:t>
            </a:r>
          </a:p>
        </p:txBody>
      </p:sp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2268538" y="5516563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Высота колонн -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rgbClr val="CC3300"/>
                </a:solidFill>
                <a:latin typeface="Calibri" pitchFamily="34" charset="0"/>
              </a:rPr>
              <a:t>13</a:t>
            </a:r>
            <a:r>
              <a:rPr lang="ru-RU" sz="2400">
                <a:latin typeface="Calibri" pitchFamily="34" charset="0"/>
              </a:rPr>
              <a:t> метров</a:t>
            </a:r>
          </a:p>
          <a:p>
            <a:r>
              <a:rPr lang="ru-RU" sz="2400">
                <a:latin typeface="Calibri" pitchFamily="34" charset="0"/>
              </a:rPr>
              <a:t> Толщина внизу около</a:t>
            </a:r>
            <a:r>
              <a:rPr lang="ru-RU" sz="240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rgbClr val="CC3300"/>
                </a:solidFill>
                <a:latin typeface="Calibri" pitchFamily="34" charset="0"/>
              </a:rPr>
              <a:t>4</a:t>
            </a:r>
            <a:r>
              <a:rPr lang="ru-RU" sz="2400">
                <a:latin typeface="Calibri" pitchFamily="34" charset="0"/>
              </a:rPr>
              <a:t> метров </a:t>
            </a:r>
          </a:p>
          <a:p>
            <a:r>
              <a:rPr lang="ru-RU" sz="2400">
                <a:latin typeface="Calibri" pitchFamily="34" charset="0"/>
              </a:rPr>
              <a:t>Толщина наверху -</a:t>
            </a:r>
            <a:r>
              <a:rPr lang="ru-RU" sz="240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rgbClr val="CC3300"/>
                </a:solidFill>
                <a:latin typeface="Calibri" pitchFamily="34" charset="0"/>
              </a:rPr>
              <a:t>3</a:t>
            </a:r>
            <a:r>
              <a:rPr lang="ru-RU" sz="240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метра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занский соб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49275"/>
            <a:ext cx="7631113" cy="5773738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492500" y="2636838"/>
            <a:ext cx="2592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купол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76600" y="3860800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барабан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895850" y="2133600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башенка-фонарик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627313" y="1844675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шар-яблоко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211638" y="1341438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крест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276600" y="5734050"/>
            <a:ext cx="57626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779838" y="2276475"/>
            <a:ext cx="5762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643438" y="2492375"/>
            <a:ext cx="5762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3779838" y="3068638"/>
            <a:ext cx="5762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3635375" y="3789363"/>
            <a:ext cx="57626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4500563" y="1700213"/>
            <a:ext cx="360362" cy="3603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067175" y="5516563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портик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>
            <a:off x="4572000" y="4221163"/>
            <a:ext cx="1439863" cy="9366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795963" y="4437063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аттик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  <p:bldP spid="10247" grpId="0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/>
      <p:bldP spid="10257" grpId="0" animBg="1"/>
      <p:bldP spid="102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oct23_12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4997450" cy="6480175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64163" y="404813"/>
            <a:ext cx="33845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>
                <a:latin typeface="+mn-lt"/>
              </a:rPr>
              <a:t>Рельеф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>
                <a:latin typeface="+mn-lt"/>
              </a:rPr>
              <a:t> </a:t>
            </a:r>
            <a:r>
              <a:rPr lang="ru-RU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«ВСЕВИДЯЩЕЕ ОКО»</a:t>
            </a:r>
          </a:p>
        </p:txBody>
      </p:sp>
      <p:sp>
        <p:nvSpPr>
          <p:cNvPr id="22531" name="Line 6"/>
          <p:cNvSpPr>
            <a:spLocks noChangeShapeType="1"/>
          </p:cNvSpPr>
          <p:nvPr/>
        </p:nvSpPr>
        <p:spPr bwMode="auto">
          <a:xfrm flipH="1">
            <a:off x="4716463" y="692150"/>
            <a:ext cx="1223962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2535" name="Picture 7" descr="751d40fdd9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268413"/>
            <a:ext cx="3376613" cy="2533650"/>
          </a:xfrm>
          <a:prstGeom prst="rect">
            <a:avLst/>
          </a:prstGeom>
          <a:noFill/>
        </p:spPr>
      </p:pic>
      <p:pic>
        <p:nvPicPr>
          <p:cNvPr id="22537" name="Picture 9" descr="i?id=589887794-0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005263"/>
            <a:ext cx="2546350" cy="2579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1019</TotalTime>
  <Words>391</Words>
  <Application>Microsoft Office PowerPoint</Application>
  <PresentationFormat>Экран (4:3)</PresentationFormat>
  <Paragraphs>92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Граница</vt:lpstr>
      <vt:lpstr>Слайд 1</vt:lpstr>
      <vt:lpstr>Где же был возведен казанский собор?</vt:lpstr>
      <vt:lpstr>Икона Казанской Божьей матери.</vt:lpstr>
      <vt:lpstr>Казанский собор - самый большой храм начала XIX века:</vt:lpstr>
      <vt:lpstr>Конкурс  на лучшие чертежи нового казанского собора</vt:lpstr>
      <vt:lpstr>Теперь мы расскажем про основателя.</vt:lpstr>
      <vt:lpstr> </vt:lpstr>
      <vt:lpstr>Слайд 8</vt:lpstr>
      <vt:lpstr>Слайд 9</vt:lpstr>
      <vt:lpstr>Внутреннее убранство Казанского Собора.</vt:lpstr>
      <vt:lpstr>Слайд 11</vt:lpstr>
      <vt:lpstr>Слайд 12</vt:lpstr>
      <vt:lpstr>Сердце Кутузова утеряно…</vt:lpstr>
      <vt:lpstr>…и снова «найдено»</vt:lpstr>
      <vt:lpstr>Не легенда, но интересно.</vt:lpstr>
      <vt:lpstr>Слайд 16</vt:lpstr>
      <vt:lpstr>Наша деятельность.</vt:lpstr>
      <vt:lpstr>Вопросы.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Учитеь</cp:lastModifiedBy>
  <cp:revision>101</cp:revision>
  <dcterms:modified xsi:type="dcterms:W3CDTF">2013-02-22T04:44:10Z</dcterms:modified>
</cp:coreProperties>
</file>